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71" r:id="rId2"/>
    <p:sldId id="260" r:id="rId3"/>
    <p:sldId id="257" r:id="rId4"/>
    <p:sldId id="275" r:id="rId5"/>
    <p:sldId id="262" r:id="rId6"/>
    <p:sldId id="261" r:id="rId7"/>
    <p:sldId id="263" r:id="rId8"/>
    <p:sldId id="264" r:id="rId9"/>
    <p:sldId id="272" r:id="rId10"/>
    <p:sldId id="265" r:id="rId11"/>
    <p:sldId id="266" r:id="rId12"/>
    <p:sldId id="267" r:id="rId13"/>
    <p:sldId id="273" r:id="rId14"/>
    <p:sldId id="268" r:id="rId15"/>
    <p:sldId id="274"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showGuides="1">
      <p:cViewPr varScale="1">
        <p:scale>
          <a:sx n="74" d="100"/>
          <a:sy n="74" d="100"/>
        </p:scale>
        <p:origin x="576"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1882216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B8CCB-19F4-49ED-ADE0-D7CFBFA0ADF9}"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81344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872903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334549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680245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1825719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195017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3975220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123374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422207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133220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AB8CCB-19F4-49ED-ADE0-D7CFBFA0ADF9}"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344998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AB8CCB-19F4-49ED-ADE0-D7CFBFA0ADF9}" type="datetimeFigureOut">
              <a:rPr lang="en-US" smtClean="0"/>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156242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19127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368719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BAB8CCB-19F4-49ED-ADE0-D7CFBFA0ADF9}" type="datetimeFigureOut">
              <a:rPr lang="en-US" smtClean="0"/>
              <a:t>12/3/2016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223244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B8CCB-19F4-49ED-ADE0-D7CFBFA0ADF9}"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76F92-8D88-4060-923D-6323ADD9F651}" type="slidenum">
              <a:rPr lang="en-US" smtClean="0"/>
              <a:t>‹#›</a:t>
            </a:fld>
            <a:endParaRPr lang="en-US"/>
          </a:p>
        </p:txBody>
      </p:sp>
    </p:spTree>
    <p:extLst>
      <p:ext uri="{BB962C8B-B14F-4D97-AF65-F5344CB8AC3E}">
        <p14:creationId xmlns:p14="http://schemas.microsoft.com/office/powerpoint/2010/main" val="169971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BAB8CCB-19F4-49ED-ADE0-D7CFBFA0ADF9}" type="datetimeFigureOut">
              <a:rPr lang="en-US" smtClean="0"/>
              <a:t>12/3/2016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4B76F92-8D88-4060-923D-6323ADD9F651}" type="slidenum">
              <a:rPr lang="en-US" smtClean="0"/>
              <a:t>‹#›</a:t>
            </a:fld>
            <a:endParaRPr lang="en-US"/>
          </a:p>
        </p:txBody>
      </p:sp>
    </p:spTree>
    <p:extLst>
      <p:ext uri="{BB962C8B-B14F-4D97-AF65-F5344CB8AC3E}">
        <p14:creationId xmlns:p14="http://schemas.microsoft.com/office/powerpoint/2010/main" val="292631353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0719" y="2104622"/>
            <a:ext cx="8825658" cy="3329581"/>
          </a:xfrm>
        </p:spPr>
        <p:txBody>
          <a:bodyPr/>
          <a:lstStyle/>
          <a:p>
            <a:pPr algn="ctr" rtl="1"/>
            <a:r>
              <a:rPr lang="fa-IR" dirty="0" smtClean="0"/>
              <a:t>درس پژوهی</a:t>
            </a:r>
            <a:br>
              <a:rPr lang="fa-IR" dirty="0" smtClean="0"/>
            </a:br>
            <a:r>
              <a:rPr lang="fa-IR" dirty="0" smtClean="0"/>
              <a:t/>
            </a:r>
            <a:br>
              <a:rPr lang="fa-IR" dirty="0" smtClean="0"/>
            </a:br>
            <a:r>
              <a:rPr lang="fa-IR" dirty="0" smtClean="0"/>
              <a:t/>
            </a:r>
            <a:br>
              <a:rPr lang="fa-IR" dirty="0" smtClean="0"/>
            </a:br>
            <a:r>
              <a:rPr lang="fa-IR" dirty="0" smtClean="0"/>
              <a:t> (اصول،رویکرد واقدامات )      </a:t>
            </a:r>
            <a:endParaRPr lang="en-US" dirty="0"/>
          </a:p>
        </p:txBody>
      </p:sp>
    </p:spTree>
    <p:extLst>
      <p:ext uri="{BB962C8B-B14F-4D97-AF65-F5344CB8AC3E}">
        <p14:creationId xmlns:p14="http://schemas.microsoft.com/office/powerpoint/2010/main" val="2686881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3850783"/>
            <a:ext cx="10915918" cy="2897747"/>
          </a:xfrm>
        </p:spPr>
        <p:txBody>
          <a:bodyPr>
            <a:noAutofit/>
          </a:bodyPr>
          <a:lstStyle/>
          <a:p>
            <a:pPr algn="r" rtl="1"/>
            <a:r>
              <a:rPr lang="fa-IR" sz="4400" dirty="0" smtClean="0"/>
              <a:t>-انسان با تصویرهای ذهنی خود ، واقعیت های خارج از ذهن خویش راتفسیر می کند،اغلب آن ها رایقینی می پنداردو براساس آن تصمیم میگیرد (انگونه عمل می کند که می اندیشد)</a:t>
            </a:r>
            <a:br>
              <a:rPr lang="fa-IR" sz="4400" dirty="0" smtClean="0"/>
            </a:br>
            <a:r>
              <a:rPr lang="fa-IR" sz="4400" dirty="0" smtClean="0"/>
              <a:t/>
            </a:r>
            <a:br>
              <a:rPr lang="fa-IR" sz="4400" dirty="0" smtClean="0"/>
            </a:br>
            <a:r>
              <a:rPr lang="fa-IR" sz="4400" dirty="0" smtClean="0"/>
              <a:t>8-باور به بازاندیشی عمل:دانشی که می تواند به توسعه مهارت های بازبینی و بازاندیشی پیش فرض های ذهنی عمل کند و زمینه ی تغییر واثربخشی آن را فراهم آورد علم عمل است</a:t>
            </a:r>
            <a:r>
              <a:rPr lang="fa-IR" sz="4400" dirty="0" smtClean="0"/>
              <a:t>)</a:t>
            </a:r>
            <a:endParaRPr lang="en-US" sz="4400" dirty="0"/>
          </a:p>
        </p:txBody>
      </p:sp>
    </p:spTree>
    <p:extLst>
      <p:ext uri="{BB962C8B-B14F-4D97-AF65-F5344CB8AC3E}">
        <p14:creationId xmlns:p14="http://schemas.microsoft.com/office/powerpoint/2010/main" val="3823383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4359" y="4789379"/>
            <a:ext cx="8825657" cy="1915647"/>
          </a:xfrm>
        </p:spPr>
        <p:txBody>
          <a:bodyPr>
            <a:noAutofit/>
          </a:bodyPr>
          <a:lstStyle/>
          <a:p>
            <a:pPr algn="r" rtl="1"/>
            <a:r>
              <a:rPr lang="fa-IR" sz="5400" dirty="0" smtClean="0"/>
              <a:t>9-جستارورزی  در تفکر راهبردی</a:t>
            </a:r>
            <a:br>
              <a:rPr lang="fa-IR" sz="5400" dirty="0" smtClean="0"/>
            </a:br>
            <a:r>
              <a:rPr lang="fa-IR" sz="2800" dirty="0" smtClean="0"/>
              <a:t/>
            </a:r>
            <a:br>
              <a:rPr lang="fa-IR" sz="2800" dirty="0" smtClean="0"/>
            </a:br>
            <a:r>
              <a:rPr lang="fa-IR" sz="5400" dirty="0" smtClean="0"/>
              <a:t>-تفکر راهبردی از باز اندیشی عمل وبررسی نحوه مواجه با چالشی شروع </a:t>
            </a:r>
            <a:br>
              <a:rPr lang="fa-IR" sz="5400" dirty="0" smtClean="0"/>
            </a:br>
            <a:r>
              <a:rPr lang="fa-IR" sz="5400" dirty="0" smtClean="0"/>
              <a:t>می شود</a:t>
            </a:r>
            <a:br>
              <a:rPr lang="fa-IR" sz="5400" dirty="0" smtClean="0"/>
            </a:br>
            <a:r>
              <a:rPr lang="fa-IR" sz="2400" dirty="0" smtClean="0"/>
              <a:t/>
            </a:r>
            <a:br>
              <a:rPr lang="fa-IR" sz="2400" dirty="0" smtClean="0"/>
            </a:br>
            <a:r>
              <a:rPr lang="fa-IR" sz="5400" dirty="0" smtClean="0"/>
              <a:t>-بدون تفکر راهبردی تحول آغاز نمی شود</a:t>
            </a:r>
            <a:endParaRPr lang="en-US" sz="5400" dirty="0"/>
          </a:p>
        </p:txBody>
      </p:sp>
    </p:spTree>
    <p:extLst>
      <p:ext uri="{BB962C8B-B14F-4D97-AF65-F5344CB8AC3E}">
        <p14:creationId xmlns:p14="http://schemas.microsoft.com/office/powerpoint/2010/main" val="3324233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8336"/>
            <a:ext cx="10515600" cy="5138672"/>
          </a:xfrm>
        </p:spPr>
        <p:txBody>
          <a:bodyPr>
            <a:noAutofit/>
          </a:bodyPr>
          <a:lstStyle/>
          <a:p>
            <a:pPr algn="r" rtl="1"/>
            <a:r>
              <a:rPr lang="fa-IR" sz="4800" dirty="0" smtClean="0"/>
              <a:t>راهبردها </a:t>
            </a:r>
            <a:r>
              <a:rPr lang="fa-IR" sz="4800" dirty="0" smtClean="0"/>
              <a:t>واقدامات</a:t>
            </a:r>
            <a:r>
              <a:rPr lang="fa-IR" sz="4800" dirty="0"/>
              <a:t/>
            </a:r>
            <a:br>
              <a:rPr lang="fa-IR" sz="4800" dirty="0"/>
            </a:br>
            <a:r>
              <a:rPr lang="fa-IR" sz="4800" dirty="0" smtClean="0">
                <a:solidFill>
                  <a:srgbClr val="FF0000"/>
                </a:solidFill>
              </a:rPr>
              <a:t/>
            </a:r>
            <a:br>
              <a:rPr lang="fa-IR" sz="4800" dirty="0" smtClean="0">
                <a:solidFill>
                  <a:srgbClr val="FF0000"/>
                </a:solidFill>
              </a:rPr>
            </a:br>
            <a:r>
              <a:rPr lang="fa-IR" sz="4800" dirty="0" smtClean="0">
                <a:solidFill>
                  <a:srgbClr val="FF0000"/>
                </a:solidFill>
              </a:rPr>
              <a:t>1-اقدامات عمومی</a:t>
            </a:r>
            <a:r>
              <a:rPr lang="fa-IR" sz="4800" dirty="0" smtClean="0"/>
              <a:t/>
            </a:r>
            <a:br>
              <a:rPr lang="fa-IR" sz="4800" dirty="0" smtClean="0"/>
            </a:br>
            <a:r>
              <a:rPr lang="fa-IR" sz="4800" dirty="0" smtClean="0"/>
              <a:t/>
            </a:r>
            <a:br>
              <a:rPr lang="fa-IR" sz="4800" dirty="0" smtClean="0"/>
            </a:br>
            <a:r>
              <a:rPr lang="fa-IR" sz="4800" dirty="0" smtClean="0"/>
              <a:t>-آشنایی معلمان وکارکنان باماهیت وفرایند درس پژوهی</a:t>
            </a:r>
            <a:br>
              <a:rPr lang="fa-IR" sz="4800" dirty="0" smtClean="0"/>
            </a:br>
            <a:r>
              <a:rPr lang="fa-IR" sz="4800" dirty="0" smtClean="0"/>
              <a:t/>
            </a:r>
            <a:br>
              <a:rPr lang="fa-IR" sz="4800" dirty="0" smtClean="0"/>
            </a:br>
            <a:r>
              <a:rPr lang="fa-IR" sz="4800" dirty="0" smtClean="0"/>
              <a:t>-فرصت مشارکت معلمان در فرایند تصمیم </a:t>
            </a:r>
            <a:r>
              <a:rPr lang="fa-IR" sz="4800" dirty="0" smtClean="0"/>
              <a:t>سازی</a:t>
            </a:r>
            <a:endParaRPr lang="en-US" sz="4800" dirty="0"/>
          </a:p>
        </p:txBody>
      </p:sp>
    </p:spTree>
    <p:extLst>
      <p:ext uri="{BB962C8B-B14F-4D97-AF65-F5344CB8AC3E}">
        <p14:creationId xmlns:p14="http://schemas.microsoft.com/office/powerpoint/2010/main" val="324222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229" y="1468191"/>
            <a:ext cx="10391029" cy="5215943"/>
          </a:xfrm>
        </p:spPr>
        <p:txBody>
          <a:bodyPr/>
          <a:lstStyle/>
          <a:p>
            <a:pPr algn="r" rtl="1"/>
            <a:r>
              <a:rPr lang="fa-IR" dirty="0"/>
              <a:t>-گردهمایی ودورهمی های رسمی وغیر رسمی جهت گفتگو</a:t>
            </a:r>
            <a:br>
              <a:rPr lang="fa-IR" dirty="0"/>
            </a:br>
            <a:r>
              <a:rPr lang="fa-IR" sz="2800" dirty="0"/>
              <a:t/>
            </a:r>
            <a:br>
              <a:rPr lang="fa-IR" sz="2800" dirty="0"/>
            </a:br>
            <a:r>
              <a:rPr lang="fa-IR" dirty="0"/>
              <a:t>-مسئولیت دادن معلمان در اجرای فعالیت های مدرسه(تشکیل کارگروه های مختلف)</a:t>
            </a:r>
            <a:br>
              <a:rPr lang="fa-IR" dirty="0"/>
            </a:br>
            <a:r>
              <a:rPr lang="fa-IR" sz="2400" dirty="0"/>
              <a:t/>
            </a:r>
            <a:br>
              <a:rPr lang="fa-IR" sz="2400" dirty="0"/>
            </a:br>
            <a:r>
              <a:rPr lang="fa-IR" dirty="0"/>
              <a:t>-ایجاد شبکه های ارتباطی جهت سهیم شدن در ایده ها وتجربه ها</a:t>
            </a:r>
            <a:br>
              <a:rPr lang="fa-IR" dirty="0"/>
            </a:br>
            <a:r>
              <a:rPr lang="fa-IR" sz="2000" dirty="0"/>
              <a:t/>
            </a:r>
            <a:br>
              <a:rPr lang="fa-IR" sz="2000" dirty="0"/>
            </a:br>
            <a:r>
              <a:rPr lang="fa-IR" dirty="0"/>
              <a:t>-فرصت ارایه گزارش تجارب علمی در مدرسه</a:t>
            </a:r>
            <a:br>
              <a:rPr lang="fa-IR" dirty="0"/>
            </a:br>
            <a:r>
              <a:rPr lang="fa-IR" dirty="0"/>
              <a:t>- و....</a:t>
            </a:r>
            <a:endParaRPr lang="en-US" dirty="0"/>
          </a:p>
        </p:txBody>
      </p:sp>
    </p:spTree>
    <p:extLst>
      <p:ext uri="{BB962C8B-B14F-4D97-AF65-F5344CB8AC3E}">
        <p14:creationId xmlns:p14="http://schemas.microsoft.com/office/powerpoint/2010/main" val="380125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99146"/>
            <a:ext cx="10515600" cy="2852737"/>
          </a:xfrm>
        </p:spPr>
        <p:txBody>
          <a:bodyPr>
            <a:noAutofit/>
          </a:bodyPr>
          <a:lstStyle/>
          <a:p>
            <a:pPr algn="r" rtl="1"/>
            <a:r>
              <a:rPr lang="fa-IR" sz="4800" dirty="0" smtClean="0">
                <a:solidFill>
                  <a:srgbClr val="FF0000"/>
                </a:solidFill>
              </a:rPr>
              <a:t>          2-اقدامات </a:t>
            </a:r>
            <a:r>
              <a:rPr lang="fa-IR" sz="4800" dirty="0" smtClean="0">
                <a:solidFill>
                  <a:srgbClr val="FF0000"/>
                </a:solidFill>
              </a:rPr>
              <a:t>تخصصی</a:t>
            </a:r>
            <a:r>
              <a:rPr lang="fa-IR" sz="4800" dirty="0" smtClean="0"/>
              <a:t/>
            </a:r>
            <a:br>
              <a:rPr lang="fa-IR" sz="4800" dirty="0" smtClean="0"/>
            </a:br>
            <a:r>
              <a:rPr lang="fa-IR" sz="4800" dirty="0" smtClean="0"/>
              <a:t/>
            </a:r>
            <a:br>
              <a:rPr lang="fa-IR" sz="4800" dirty="0" smtClean="0"/>
            </a:br>
            <a:r>
              <a:rPr lang="fa-IR" sz="4800" dirty="0" smtClean="0"/>
              <a:t>1-تشکیل کمیته پژوهشی در مدرسه</a:t>
            </a:r>
            <a:br>
              <a:rPr lang="fa-IR" sz="4800" dirty="0" smtClean="0"/>
            </a:br>
            <a:r>
              <a:rPr lang="fa-IR" sz="4800" dirty="0" smtClean="0"/>
              <a:t/>
            </a:r>
            <a:br>
              <a:rPr lang="fa-IR" sz="4800" dirty="0" smtClean="0"/>
            </a:br>
            <a:r>
              <a:rPr lang="fa-IR" sz="4800" dirty="0" smtClean="0"/>
              <a:t>2-شناسایی و اولویت بندی مسائل(در فرایند آموزش ویادگیری و...)</a:t>
            </a:r>
            <a:br>
              <a:rPr lang="fa-IR" sz="4800" dirty="0" smtClean="0"/>
            </a:br>
            <a:r>
              <a:rPr lang="fa-IR" sz="4800" dirty="0" smtClean="0"/>
              <a:t/>
            </a:r>
            <a:br>
              <a:rPr lang="fa-IR" sz="4800" dirty="0" smtClean="0"/>
            </a:br>
            <a:r>
              <a:rPr lang="fa-IR" sz="4800" dirty="0" smtClean="0"/>
              <a:t>3-دسته بندی روش انجام پژوهش در خصوص </a:t>
            </a:r>
            <a:r>
              <a:rPr lang="fa-IR" sz="4800" dirty="0" smtClean="0"/>
              <a:t>مسائل</a:t>
            </a:r>
            <a:endParaRPr lang="en-US" sz="4800" dirty="0"/>
          </a:p>
        </p:txBody>
      </p:sp>
    </p:spTree>
    <p:extLst>
      <p:ext uri="{BB962C8B-B14F-4D97-AF65-F5344CB8AC3E}">
        <p14:creationId xmlns:p14="http://schemas.microsoft.com/office/powerpoint/2010/main" val="653482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6" y="1416675"/>
            <a:ext cx="10165574" cy="4855335"/>
          </a:xfrm>
        </p:spPr>
        <p:txBody>
          <a:bodyPr/>
          <a:lstStyle/>
          <a:p>
            <a:pPr algn="r"/>
            <a:r>
              <a:rPr lang="fa-IR" sz="5400" dirty="0"/>
              <a:t>-جلسات کارشناسی (شورای معلمان و....)</a:t>
            </a:r>
            <a:br>
              <a:rPr lang="fa-IR" sz="5400" dirty="0"/>
            </a:br>
            <a:r>
              <a:rPr lang="fa-IR" sz="5400" dirty="0"/>
              <a:t/>
            </a:r>
            <a:br>
              <a:rPr lang="fa-IR" sz="5400" dirty="0"/>
            </a:br>
            <a:r>
              <a:rPr lang="fa-IR" sz="5400" dirty="0"/>
              <a:t>-اقدام پژوهی (هر معلم خودش)</a:t>
            </a:r>
            <a:br>
              <a:rPr lang="fa-IR" sz="5400" dirty="0"/>
            </a:br>
            <a:r>
              <a:rPr lang="fa-IR" sz="5400" dirty="0"/>
              <a:t/>
            </a:r>
            <a:br>
              <a:rPr lang="fa-IR" sz="5400" dirty="0"/>
            </a:br>
            <a:r>
              <a:rPr lang="fa-IR" sz="5400" dirty="0"/>
              <a:t>-درس پژوهی (به صورت تیمی)</a:t>
            </a:r>
            <a:endParaRPr lang="en-US" sz="5400" dirty="0"/>
          </a:p>
        </p:txBody>
      </p:sp>
    </p:spTree>
    <p:extLst>
      <p:ext uri="{BB962C8B-B14F-4D97-AF65-F5344CB8AC3E}">
        <p14:creationId xmlns:p14="http://schemas.microsoft.com/office/powerpoint/2010/main" val="3267740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812" y="4428766"/>
            <a:ext cx="8825657" cy="1915647"/>
          </a:xfrm>
        </p:spPr>
        <p:txBody>
          <a:bodyPr>
            <a:noAutofit/>
          </a:bodyPr>
          <a:lstStyle/>
          <a:p>
            <a:pPr algn="r" rtl="1"/>
            <a:r>
              <a:rPr lang="fa-IR" sz="4400" dirty="0" smtClean="0"/>
              <a:t>4-تعیین گروه درس پژوه (گروه یا گروهها)</a:t>
            </a:r>
            <a:br>
              <a:rPr lang="fa-IR" sz="4400" dirty="0" smtClean="0"/>
            </a:br>
            <a:r>
              <a:rPr lang="fa-IR" sz="4400" dirty="0" smtClean="0"/>
              <a:t/>
            </a:r>
            <a:br>
              <a:rPr lang="fa-IR" sz="4400" dirty="0" smtClean="0"/>
            </a:br>
            <a:r>
              <a:rPr lang="fa-IR" sz="4400" dirty="0" smtClean="0"/>
              <a:t>5-هماهنگی  در تشکیل گروه جهت طراحی ،اجرا،بازبینی و....</a:t>
            </a:r>
            <a:br>
              <a:rPr lang="fa-IR" sz="4400" dirty="0" smtClean="0"/>
            </a:br>
            <a:r>
              <a:rPr lang="fa-IR" sz="4400" dirty="0" smtClean="0"/>
              <a:t/>
            </a:r>
            <a:br>
              <a:rPr lang="fa-IR" sz="4400" dirty="0" smtClean="0"/>
            </a:br>
            <a:r>
              <a:rPr lang="fa-IR" sz="4400" dirty="0" smtClean="0"/>
              <a:t>6-ارایه گزارش در مدرسه از نتایج کار ویادگیری حرفه ای وتعمیم آن توسط هر معلم در کلاس </a:t>
            </a:r>
            <a:endParaRPr lang="en-US" sz="4400" dirty="0"/>
          </a:p>
        </p:txBody>
      </p:sp>
    </p:spTree>
    <p:extLst>
      <p:ext uri="{BB962C8B-B14F-4D97-AF65-F5344CB8AC3E}">
        <p14:creationId xmlns:p14="http://schemas.microsoft.com/office/powerpoint/2010/main" val="531820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881" y="3802486"/>
            <a:ext cx="10515600" cy="2852737"/>
          </a:xfrm>
        </p:spPr>
        <p:txBody>
          <a:bodyPr>
            <a:noAutofit/>
          </a:bodyPr>
          <a:lstStyle/>
          <a:p>
            <a:pPr algn="r" rtl="1"/>
            <a:r>
              <a:rPr lang="fa-IR" sz="4400" dirty="0" smtClean="0"/>
              <a:t>3-اولویت ها جهت درس پژوهی درمدارس</a:t>
            </a:r>
            <a:br>
              <a:rPr lang="fa-IR" sz="4400" dirty="0" smtClean="0"/>
            </a:br>
            <a:r>
              <a:rPr lang="fa-IR" sz="4400" dirty="0" smtClean="0"/>
              <a:t>- </a:t>
            </a:r>
            <a:r>
              <a:rPr lang="fa-IR" sz="4400" dirty="0" smtClean="0"/>
              <a:t>راهبردهای تدریس با تأکید بر برنامه درسی ملی،مطالعات مغز و...</a:t>
            </a:r>
            <a:br>
              <a:rPr lang="fa-IR" sz="4400" dirty="0" smtClean="0"/>
            </a:br>
            <a:r>
              <a:rPr lang="fa-IR" sz="4400" dirty="0" smtClean="0"/>
              <a:t>- </a:t>
            </a:r>
            <a:r>
              <a:rPr lang="fa-IR" sz="4400" dirty="0" smtClean="0"/>
              <a:t>یادگیری معکوس</a:t>
            </a:r>
            <a:br>
              <a:rPr lang="fa-IR" sz="4400" dirty="0" smtClean="0"/>
            </a:br>
            <a:r>
              <a:rPr lang="fa-IR" sz="4400" dirty="0" smtClean="0"/>
              <a:t>-</a:t>
            </a:r>
            <a:r>
              <a:rPr lang="fa-IR" sz="4400" dirty="0" smtClean="0"/>
              <a:t>ارزشیابی فرایندی و عملکردی</a:t>
            </a:r>
            <a:br>
              <a:rPr lang="fa-IR" sz="4400" dirty="0" smtClean="0"/>
            </a:br>
            <a:r>
              <a:rPr lang="fa-IR" sz="4400" dirty="0" smtClean="0"/>
              <a:t>- </a:t>
            </a:r>
            <a:r>
              <a:rPr lang="fa-IR" sz="4400" dirty="0" smtClean="0"/>
              <a:t>کاربرد هوش چندگانه در یادگیری</a:t>
            </a:r>
            <a:br>
              <a:rPr lang="fa-IR" sz="4400" dirty="0" smtClean="0"/>
            </a:br>
            <a:r>
              <a:rPr lang="fa-IR" sz="4400" dirty="0" smtClean="0"/>
              <a:t>- </a:t>
            </a:r>
            <a:r>
              <a:rPr lang="fa-IR" sz="4400" dirty="0" smtClean="0"/>
              <a:t>تحلیل هوش ها جهت هدایت تحصیلی</a:t>
            </a:r>
            <a:br>
              <a:rPr lang="fa-IR" sz="4400" dirty="0" smtClean="0"/>
            </a:br>
            <a:r>
              <a:rPr lang="fa-IR" sz="4400" dirty="0" smtClean="0"/>
              <a:t>- </a:t>
            </a:r>
            <a:r>
              <a:rPr lang="fa-IR" sz="4400" dirty="0" smtClean="0"/>
              <a:t>درهم تنیده بودن تدریس با راهنمایی ومشاوره</a:t>
            </a:r>
            <a:endParaRPr lang="en-US" sz="4400" dirty="0"/>
          </a:p>
        </p:txBody>
      </p:sp>
    </p:spTree>
    <p:extLst>
      <p:ext uri="{BB962C8B-B14F-4D97-AF65-F5344CB8AC3E}">
        <p14:creationId xmlns:p14="http://schemas.microsoft.com/office/powerpoint/2010/main" val="11971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780" y="1120461"/>
            <a:ext cx="11436439" cy="5215943"/>
          </a:xfrm>
        </p:spPr>
        <p:txBody>
          <a:bodyPr>
            <a:noAutofit/>
          </a:bodyPr>
          <a:lstStyle/>
          <a:p>
            <a:pPr algn="r" rtl="1"/>
            <a:r>
              <a:rPr lang="fa-IR" sz="6000" dirty="0" smtClean="0">
                <a:solidFill>
                  <a:srgbClr val="FF0000"/>
                </a:solidFill>
              </a:rPr>
              <a:t>        چشم </a:t>
            </a:r>
            <a:r>
              <a:rPr lang="fa-IR" sz="6000" dirty="0" smtClean="0">
                <a:solidFill>
                  <a:srgbClr val="FF0000"/>
                </a:solidFill>
              </a:rPr>
              <a:t>انداز</a:t>
            </a:r>
            <a:r>
              <a:rPr lang="fa-IR" sz="5400" dirty="0" smtClean="0">
                <a:solidFill>
                  <a:srgbClr val="FF0000"/>
                </a:solidFill>
              </a:rPr>
              <a:t>(چشم اندازدرس پژوهی دستیابی به سازمان یادگیرنده است</a:t>
            </a:r>
            <a:r>
              <a:rPr lang="fa-IR" sz="6000" dirty="0">
                <a:solidFill>
                  <a:srgbClr val="FF0000"/>
                </a:solidFill>
              </a:rPr>
              <a:t> </a:t>
            </a:r>
            <a:r>
              <a:rPr lang="fa-IR" sz="6000" dirty="0" smtClean="0">
                <a:solidFill>
                  <a:srgbClr val="FF0000"/>
                </a:solidFill>
              </a:rPr>
              <a:t>به عبارت دیگر:</a:t>
            </a:r>
            <a:r>
              <a:rPr lang="fa-IR" sz="5400" dirty="0" smtClean="0"/>
              <a:t/>
            </a:r>
            <a:br>
              <a:rPr lang="fa-IR" sz="5400" dirty="0" smtClean="0"/>
            </a:br>
            <a:r>
              <a:rPr lang="fa-IR" sz="5400" dirty="0" smtClean="0"/>
              <a:t>خلق مدرسه یادگیرنده</a:t>
            </a:r>
            <a:br>
              <a:rPr lang="fa-IR" sz="5400" dirty="0" smtClean="0"/>
            </a:br>
            <a:r>
              <a:rPr lang="fa-IR" sz="5400" dirty="0" smtClean="0">
                <a:solidFill>
                  <a:srgbClr val="FF0000"/>
                </a:solidFill>
              </a:rPr>
              <a:t>هدف:</a:t>
            </a:r>
            <a:r>
              <a:rPr lang="fa-IR" sz="5400" dirty="0" smtClean="0"/>
              <a:t/>
            </a:r>
            <a:br>
              <a:rPr lang="fa-IR" sz="5400" dirty="0" smtClean="0"/>
            </a:br>
            <a:r>
              <a:rPr lang="fa-IR" sz="5400" dirty="0" smtClean="0"/>
              <a:t>بهسازی آموزش،معلم وفرایند غنی سازی </a:t>
            </a:r>
            <a:br>
              <a:rPr lang="fa-IR" sz="5400" dirty="0" smtClean="0"/>
            </a:br>
            <a:r>
              <a:rPr lang="fa-IR" sz="5400" dirty="0" smtClean="0"/>
              <a:t>یادگیری به مثابه راهبردی برای هویت سازی و امنیت ملی</a:t>
            </a:r>
            <a:endParaRPr lang="en-US" sz="5400" dirty="0"/>
          </a:p>
        </p:txBody>
      </p:sp>
    </p:spTree>
    <p:extLst>
      <p:ext uri="{BB962C8B-B14F-4D97-AF65-F5344CB8AC3E}">
        <p14:creationId xmlns:p14="http://schemas.microsoft.com/office/powerpoint/2010/main" val="2447913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7" y="1796600"/>
            <a:ext cx="10948205" cy="4636393"/>
          </a:xfrm>
        </p:spPr>
        <p:txBody>
          <a:bodyPr>
            <a:noAutofit/>
          </a:bodyPr>
          <a:lstStyle/>
          <a:p>
            <a:pPr algn="r" rtl="1"/>
            <a:r>
              <a:rPr lang="fa-IR" sz="4800" dirty="0" smtClean="0">
                <a:solidFill>
                  <a:srgbClr val="FF0000"/>
                </a:solidFill>
              </a:rPr>
              <a:t>        اصول</a:t>
            </a:r>
            <a:r>
              <a:rPr lang="fa-IR" sz="4800" dirty="0" smtClean="0">
                <a:solidFill>
                  <a:srgbClr val="FF0000"/>
                </a:solidFill>
              </a:rPr>
              <a:t>:</a:t>
            </a:r>
            <a:br>
              <a:rPr lang="fa-IR" sz="4800" dirty="0" smtClean="0">
                <a:solidFill>
                  <a:srgbClr val="FF0000"/>
                </a:solidFill>
              </a:rPr>
            </a:br>
            <a:r>
              <a:rPr lang="fa-IR" sz="4800" dirty="0" smtClean="0"/>
              <a:t/>
            </a:r>
            <a:br>
              <a:rPr lang="fa-IR" sz="4800" dirty="0" smtClean="0"/>
            </a:br>
            <a:r>
              <a:rPr lang="fa-IR" sz="4800" dirty="0" smtClean="0"/>
              <a:t>1-اصل یادگیری سازمانی (در کنار یادگیری فردی وتیمی)،یادگیری سازمانی آغاز بهسازی آموزش است</a:t>
            </a:r>
            <a:br>
              <a:rPr lang="fa-IR" sz="4800" dirty="0" smtClean="0"/>
            </a:br>
            <a:r>
              <a:rPr lang="fa-IR" sz="4800" dirty="0" smtClean="0"/>
              <a:t/>
            </a:r>
            <a:br>
              <a:rPr lang="fa-IR" sz="4800" dirty="0" smtClean="0"/>
            </a:br>
            <a:r>
              <a:rPr lang="fa-IR" sz="5400" dirty="0"/>
              <a:t>2-اصل پذیرش درس پژوهی به عنوان فرهنگ کار تیمی نه صرفا یک </a:t>
            </a:r>
            <a:r>
              <a:rPr lang="fa-IR" sz="5400" dirty="0" smtClean="0"/>
              <a:t>تکنیک (دستوری وبخشنامه ای نیست)</a:t>
            </a:r>
            <a:r>
              <a:rPr lang="fa-IR" sz="5400" dirty="0"/>
              <a:t> </a:t>
            </a:r>
            <a:endParaRPr lang="en-US" dirty="0"/>
          </a:p>
        </p:txBody>
      </p:sp>
    </p:spTree>
    <p:extLst>
      <p:ext uri="{BB962C8B-B14F-4D97-AF65-F5344CB8AC3E}">
        <p14:creationId xmlns:p14="http://schemas.microsoft.com/office/powerpoint/2010/main" val="579736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70" y="3065167"/>
            <a:ext cx="11191741" cy="3811465"/>
          </a:xfrm>
        </p:spPr>
        <p:txBody>
          <a:bodyPr/>
          <a:lstStyle/>
          <a:p>
            <a:pPr algn="r"/>
            <a:r>
              <a:rPr lang="fa-IR" sz="5400" dirty="0"/>
              <a:t>3-اصل تولید و به کارگیری دانش حرفه ای (پژوهش عملی و مشارکتی در مدرسه)</a:t>
            </a:r>
            <a:br>
              <a:rPr lang="fa-IR" sz="5400" dirty="0"/>
            </a:br>
            <a:r>
              <a:rPr lang="fa-IR" sz="5400" dirty="0"/>
              <a:t/>
            </a:r>
            <a:br>
              <a:rPr lang="fa-IR" sz="5400" dirty="0"/>
            </a:br>
            <a:r>
              <a:rPr lang="fa-IR" sz="5400" dirty="0"/>
              <a:t>4-اصل تبدیل مدارس ازجایی برای آموزش به مکانی برای یادگیری (تبدیل یاددهنده به یادگیرنده)</a:t>
            </a:r>
            <a:br>
              <a:rPr lang="fa-IR" sz="5400" dirty="0"/>
            </a:br>
            <a:r>
              <a:rPr lang="fa-IR" sz="5400" dirty="0"/>
              <a:t/>
            </a:r>
            <a:br>
              <a:rPr lang="fa-IR" sz="5400" dirty="0"/>
            </a:br>
            <a:r>
              <a:rPr lang="fa-IR" sz="5400" dirty="0"/>
              <a:t>5-اصل تفکر سیستمی وتفکر انتقادی</a:t>
            </a:r>
            <a:endParaRPr lang="en-US" sz="5400" dirty="0"/>
          </a:p>
        </p:txBody>
      </p:sp>
    </p:spTree>
    <p:extLst>
      <p:ext uri="{BB962C8B-B14F-4D97-AF65-F5344CB8AC3E}">
        <p14:creationId xmlns:p14="http://schemas.microsoft.com/office/powerpoint/2010/main" val="23814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549" y="4240373"/>
            <a:ext cx="10848305" cy="2387600"/>
          </a:xfrm>
        </p:spPr>
        <p:txBody>
          <a:bodyPr>
            <a:noAutofit/>
          </a:bodyPr>
          <a:lstStyle/>
          <a:p>
            <a:pPr algn="r" rtl="1"/>
            <a:r>
              <a:rPr lang="fa-IR" sz="4400" dirty="0" smtClean="0"/>
              <a:t> 6-اصل </a:t>
            </a:r>
            <a:r>
              <a:rPr lang="fa-IR" sz="4400" dirty="0" smtClean="0"/>
              <a:t>همدلی و همیاری درکنار </a:t>
            </a:r>
            <a:r>
              <a:rPr lang="fa-IR" sz="4400" dirty="0" smtClean="0"/>
              <a:t>همکاری</a:t>
            </a:r>
            <a:br>
              <a:rPr lang="fa-IR" sz="4400" dirty="0" smtClean="0"/>
            </a:br>
            <a:r>
              <a:rPr lang="fa-IR" sz="2400" dirty="0" smtClean="0"/>
              <a:t/>
            </a:r>
            <a:br>
              <a:rPr lang="fa-IR" sz="2400" dirty="0" smtClean="0"/>
            </a:br>
            <a:r>
              <a:rPr lang="fa-IR" sz="4400" dirty="0" smtClean="0"/>
              <a:t>7-اصل </a:t>
            </a:r>
            <a:r>
              <a:rPr lang="fa-IR" sz="4400" dirty="0" smtClean="0"/>
              <a:t>باور به کار </a:t>
            </a:r>
            <a:r>
              <a:rPr lang="fa-IR" sz="4400" dirty="0" smtClean="0"/>
              <a:t>تیمی</a:t>
            </a:r>
            <a:br>
              <a:rPr lang="fa-IR" sz="4400" dirty="0" smtClean="0"/>
            </a:br>
            <a:r>
              <a:rPr lang="fa-IR" sz="3200" dirty="0" smtClean="0"/>
              <a:t/>
            </a:r>
            <a:br>
              <a:rPr lang="fa-IR" sz="3200" dirty="0" smtClean="0"/>
            </a:br>
            <a:r>
              <a:rPr lang="fa-IR" sz="4400" dirty="0" smtClean="0"/>
              <a:t>8-اصل </a:t>
            </a:r>
            <a:r>
              <a:rPr lang="fa-IR" sz="4400" dirty="0" smtClean="0"/>
              <a:t>بهسازی معلمان </a:t>
            </a:r>
            <a:r>
              <a:rPr lang="fa-IR" sz="4400" dirty="0"/>
              <a:t>ن</a:t>
            </a:r>
            <a:r>
              <a:rPr lang="fa-IR" sz="4400" dirty="0" smtClean="0"/>
              <a:t>ه جشنواره تدریس(درس پژوهی </a:t>
            </a:r>
            <a:r>
              <a:rPr lang="fa-IR" sz="4400" dirty="0" smtClean="0"/>
              <a:t>جشنواره  </a:t>
            </a:r>
            <a:r>
              <a:rPr lang="fa-IR" sz="4400" dirty="0" smtClean="0"/>
              <a:t>تدریس نیست</a:t>
            </a:r>
            <a:r>
              <a:rPr lang="fa-IR" sz="4400" dirty="0" smtClean="0"/>
              <a:t>)</a:t>
            </a:r>
            <a:r>
              <a:rPr lang="fa-IR" sz="4400" dirty="0" smtClean="0"/>
              <a:t/>
            </a:r>
            <a:br>
              <a:rPr lang="fa-IR" sz="4400" dirty="0" smtClean="0"/>
            </a:br>
            <a:r>
              <a:rPr lang="fa-IR" sz="2800" dirty="0" smtClean="0"/>
              <a:t/>
            </a:r>
            <a:br>
              <a:rPr lang="fa-IR" sz="2800" dirty="0" smtClean="0"/>
            </a:br>
            <a:r>
              <a:rPr lang="fa-IR" sz="4400" dirty="0" smtClean="0"/>
              <a:t>9-اصل احساس نیاز به یادگیری (رد این تصور غلط که معلم هر آنچه نیاز دارد قبلا یاد گرفته است)</a:t>
            </a:r>
            <a:endParaRPr lang="en-US" sz="4400" dirty="0"/>
          </a:p>
        </p:txBody>
      </p:sp>
    </p:spTree>
    <p:extLst>
      <p:ext uri="{BB962C8B-B14F-4D97-AF65-F5344CB8AC3E}">
        <p14:creationId xmlns:p14="http://schemas.microsoft.com/office/powerpoint/2010/main" val="130676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5873" y="3495544"/>
            <a:ext cx="8825658" cy="3329581"/>
          </a:xfrm>
        </p:spPr>
        <p:txBody>
          <a:bodyPr>
            <a:noAutofit/>
          </a:bodyPr>
          <a:lstStyle/>
          <a:p>
            <a:pPr algn="r" rtl="1"/>
            <a:r>
              <a:rPr lang="fa-IR" sz="6000" dirty="0" smtClean="0">
                <a:solidFill>
                  <a:srgbClr val="FF0000"/>
                </a:solidFill>
              </a:rPr>
              <a:t>      رویکرد </a:t>
            </a:r>
            <a:r>
              <a:rPr lang="fa-IR" sz="3200" dirty="0" smtClean="0"/>
              <a:t/>
            </a:r>
            <a:br>
              <a:rPr lang="fa-IR" sz="3200" dirty="0" smtClean="0"/>
            </a:br>
            <a:r>
              <a:rPr lang="fa-IR" sz="2000" dirty="0" smtClean="0"/>
              <a:t/>
            </a:r>
            <a:br>
              <a:rPr lang="fa-IR" sz="2000" dirty="0" smtClean="0"/>
            </a:br>
            <a:r>
              <a:rPr lang="fa-IR" sz="4400" dirty="0"/>
              <a:t>*</a:t>
            </a:r>
            <a:r>
              <a:rPr lang="fa-IR" sz="4800" dirty="0" smtClean="0"/>
              <a:t>اهمیت رویکرد </a:t>
            </a:r>
            <a:br>
              <a:rPr lang="fa-IR" sz="4800" dirty="0" smtClean="0"/>
            </a:br>
            <a:r>
              <a:rPr lang="fa-IR" sz="2800" dirty="0" smtClean="0"/>
              <a:t/>
            </a:r>
            <a:br>
              <a:rPr lang="fa-IR" sz="2800" dirty="0" smtClean="0"/>
            </a:br>
            <a:r>
              <a:rPr lang="fa-IR" sz="4800" dirty="0" smtClean="0"/>
              <a:t>- رویکرد یافتنی وساختنی است نه وارد کردنی</a:t>
            </a:r>
            <a:br>
              <a:rPr lang="fa-IR" sz="4800" dirty="0" smtClean="0"/>
            </a:br>
            <a:r>
              <a:rPr lang="fa-IR" sz="2800" dirty="0" smtClean="0"/>
              <a:t/>
            </a:r>
            <a:br>
              <a:rPr lang="fa-IR" sz="2800" dirty="0" smtClean="0"/>
            </a:br>
            <a:r>
              <a:rPr lang="fa-IR" sz="4800" dirty="0" smtClean="0"/>
              <a:t>- فرایندی وارگانیک است نه مکانیکی و دستوری </a:t>
            </a:r>
            <a:br>
              <a:rPr lang="fa-IR" sz="4800" dirty="0" smtClean="0"/>
            </a:br>
            <a:r>
              <a:rPr lang="fa-IR" sz="2800" dirty="0" smtClean="0"/>
              <a:t/>
            </a:r>
            <a:br>
              <a:rPr lang="fa-IR" sz="2800" dirty="0" smtClean="0"/>
            </a:br>
            <a:r>
              <a:rPr lang="fa-IR" sz="4800" dirty="0" smtClean="0"/>
              <a:t>- پرواز را بیاموز،پرنده رفتنی است </a:t>
            </a:r>
            <a:endParaRPr lang="en-US" sz="4400" dirty="0"/>
          </a:p>
        </p:txBody>
      </p:sp>
    </p:spTree>
    <p:extLst>
      <p:ext uri="{BB962C8B-B14F-4D97-AF65-F5344CB8AC3E}">
        <p14:creationId xmlns:p14="http://schemas.microsoft.com/office/powerpoint/2010/main" val="2362425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245" y="2108913"/>
            <a:ext cx="10964215" cy="4317643"/>
          </a:xfrm>
        </p:spPr>
        <p:txBody>
          <a:bodyPr>
            <a:noAutofit/>
          </a:bodyPr>
          <a:lstStyle/>
          <a:p>
            <a:pPr algn="r" rtl="1"/>
            <a:r>
              <a:rPr lang="fa-IR" sz="4000" dirty="0" smtClean="0">
                <a:solidFill>
                  <a:srgbClr val="FF0000"/>
                </a:solidFill>
              </a:rPr>
              <a:t>        1-توجه </a:t>
            </a:r>
            <a:r>
              <a:rPr lang="fa-IR" sz="4000" dirty="0" smtClean="0">
                <a:solidFill>
                  <a:srgbClr val="FF0000"/>
                </a:solidFill>
              </a:rPr>
              <a:t>به آموزش (یاددهی)ویادگیری به عنوان یک </a:t>
            </a:r>
            <a:r>
              <a:rPr lang="fa-IR" sz="4000" dirty="0" smtClean="0">
                <a:solidFill>
                  <a:srgbClr val="FF0000"/>
                </a:solidFill>
              </a:rPr>
              <a:t>فرایند</a:t>
            </a:r>
            <a:br>
              <a:rPr lang="fa-IR" sz="4000" dirty="0" smtClean="0">
                <a:solidFill>
                  <a:srgbClr val="FF0000"/>
                </a:solidFill>
              </a:rPr>
            </a:br>
            <a:r>
              <a:rPr lang="fa-IR" sz="4000" dirty="0" smtClean="0"/>
              <a:t/>
            </a:r>
            <a:br>
              <a:rPr lang="fa-IR" sz="4000" dirty="0" smtClean="0"/>
            </a:br>
            <a:r>
              <a:rPr lang="fa-IR" sz="1050" dirty="0" smtClean="0"/>
              <a:t/>
            </a:r>
            <a:br>
              <a:rPr lang="fa-IR" sz="1050" dirty="0" smtClean="0"/>
            </a:br>
            <a:r>
              <a:rPr lang="fa-IR" sz="4000" dirty="0" smtClean="0"/>
              <a:t>- الگوی مواجه عمدی معلم وشاگرد در یک فضای آموزشی به منظور تحقق اهداف(مهرمحمدی1392)</a:t>
            </a:r>
            <a:br>
              <a:rPr lang="fa-IR" sz="4000" dirty="0" smtClean="0"/>
            </a:br>
            <a:r>
              <a:rPr lang="fa-IR" sz="2000" dirty="0" smtClean="0"/>
              <a:t/>
            </a:r>
            <a:br>
              <a:rPr lang="fa-IR" sz="2000" dirty="0" smtClean="0"/>
            </a:br>
            <a:r>
              <a:rPr lang="fa-IR" sz="4000" dirty="0" smtClean="0"/>
              <a:t>- طراحی وصحنه پردازی یادگیری (گفتگوی فکورانه با موقعیت ) (آرانی 1395)</a:t>
            </a:r>
            <a:br>
              <a:rPr lang="fa-IR" sz="4000" dirty="0" smtClean="0"/>
            </a:br>
            <a:r>
              <a:rPr lang="fa-IR" sz="1600" dirty="0" smtClean="0"/>
              <a:t/>
            </a:r>
            <a:br>
              <a:rPr lang="fa-IR" sz="1600" dirty="0" smtClean="0"/>
            </a:br>
            <a:r>
              <a:rPr lang="fa-IR" sz="4000" dirty="0" smtClean="0"/>
              <a:t>- خلق موقعیت جهت کسب شایستگی ها (با تاکید بر شایستگی ها ی مهارت تفکر ،زندگی ،کارافرینی (توام با اخلاق وایمان</a:t>
            </a:r>
            <a:r>
              <a:rPr lang="fa-IR" sz="4000" dirty="0" smtClean="0"/>
              <a:t>)</a:t>
            </a:r>
            <a:endParaRPr lang="en-US" sz="2800" dirty="0"/>
          </a:p>
        </p:txBody>
      </p:sp>
    </p:spTree>
    <p:extLst>
      <p:ext uri="{BB962C8B-B14F-4D97-AF65-F5344CB8AC3E}">
        <p14:creationId xmlns:p14="http://schemas.microsoft.com/office/powerpoint/2010/main" val="154408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428" y="1609858"/>
            <a:ext cx="10515600" cy="5344733"/>
          </a:xfrm>
        </p:spPr>
        <p:txBody>
          <a:bodyPr>
            <a:noAutofit/>
          </a:bodyPr>
          <a:lstStyle/>
          <a:p>
            <a:pPr algn="r" rtl="1"/>
            <a:r>
              <a:rPr lang="fa-IR" sz="4800" dirty="0" smtClean="0"/>
              <a:t>2-اتخاذ رویکرد تلفیقی ودرهم تنیده در فرایند یاددهی یادگیری (کاوشگری ،تعاملی وانتقالی)</a:t>
            </a:r>
            <a:br>
              <a:rPr lang="fa-IR" sz="4800" dirty="0" smtClean="0"/>
            </a:br>
            <a:r>
              <a:rPr lang="fa-IR" sz="4800" dirty="0" smtClean="0"/>
              <a:t/>
            </a:r>
            <a:br>
              <a:rPr lang="fa-IR" sz="4800" dirty="0" smtClean="0"/>
            </a:br>
            <a:r>
              <a:rPr lang="fa-IR" sz="4800" dirty="0" smtClean="0"/>
              <a:t>3-جدایی ناپذیری آموزش وارزشیابی (به ویژه ارزشیابی فرایندی وعملکردی)</a:t>
            </a:r>
            <a:br>
              <a:rPr lang="fa-IR" sz="4800" dirty="0" smtClean="0"/>
            </a:br>
            <a:r>
              <a:rPr lang="fa-IR" sz="4800" dirty="0" smtClean="0"/>
              <a:t/>
            </a:r>
            <a:br>
              <a:rPr lang="fa-IR" sz="4800" dirty="0" smtClean="0"/>
            </a:br>
            <a:r>
              <a:rPr lang="fa-IR" sz="4800" dirty="0" smtClean="0"/>
              <a:t>4-درس پژوهی به عنوان مدل ضمن خدمت مدرسه </a:t>
            </a:r>
            <a:r>
              <a:rPr lang="fa-IR" sz="4800" dirty="0" smtClean="0"/>
              <a:t>محور</a:t>
            </a:r>
            <a:endParaRPr lang="en-US" sz="3600" dirty="0"/>
          </a:p>
        </p:txBody>
      </p:sp>
    </p:spTree>
    <p:extLst>
      <p:ext uri="{BB962C8B-B14F-4D97-AF65-F5344CB8AC3E}">
        <p14:creationId xmlns:p14="http://schemas.microsoft.com/office/powerpoint/2010/main" val="832803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772733"/>
            <a:ext cx="11269014" cy="5499278"/>
          </a:xfrm>
        </p:spPr>
        <p:txBody>
          <a:bodyPr/>
          <a:lstStyle/>
          <a:p>
            <a:pPr algn="r" rtl="1"/>
            <a:r>
              <a:rPr lang="fa-IR" sz="4400" dirty="0"/>
              <a:t>5-بهبود مهارت های معلمی در چهار بعد(با خود،با دانش آموز،با معلمان با اولیا)</a:t>
            </a:r>
            <a:br>
              <a:rPr lang="fa-IR" sz="4400" dirty="0"/>
            </a:br>
            <a:r>
              <a:rPr lang="fa-IR" sz="4400" dirty="0"/>
              <a:t>(خود بهبودی خود نوسازی ،خودگردانی ،خود ارزیابی و...)</a:t>
            </a:r>
            <a:br>
              <a:rPr lang="fa-IR" sz="4400" dirty="0"/>
            </a:br>
            <a:r>
              <a:rPr lang="fa-IR" sz="4400" dirty="0"/>
              <a:t/>
            </a:r>
            <a:br>
              <a:rPr lang="fa-IR" sz="4400" dirty="0"/>
            </a:br>
            <a:r>
              <a:rPr lang="fa-IR" sz="4400" dirty="0"/>
              <a:t>6-باور به بازبینی الگوهای ذهنی (ایجاد محیط سازنده و... که از طریق آنها افراد بتوانند با آموختن از خودودیگران ،امکان بازبینی ،باز اندیشی ،بهسازی وتوسعه مستمرالگوهای ذهنی خویش را فراهم می آورد</a:t>
            </a:r>
            <a:endParaRPr lang="en-US" sz="4400" dirty="0"/>
          </a:p>
        </p:txBody>
      </p:sp>
    </p:spTree>
    <p:extLst>
      <p:ext uri="{BB962C8B-B14F-4D97-AF65-F5344CB8AC3E}">
        <p14:creationId xmlns:p14="http://schemas.microsoft.com/office/powerpoint/2010/main" val="29626511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264</TotalTime>
  <Words>158</Words>
  <Application>Microsoft Office PowerPoint</Application>
  <PresentationFormat>Widescreen</PresentationFormat>
  <Paragraphs>17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Times New Roman</vt:lpstr>
      <vt:lpstr>Wingdings 3</vt:lpstr>
      <vt:lpstr>Ion</vt:lpstr>
      <vt:lpstr>درس پژوهی    (اصول،رویکرد واقدامات )      </vt:lpstr>
      <vt:lpstr>        چشم انداز(چشم اندازدرس پژوهی دستیابی به سازمان یادگیرنده است به عبارت دیگر: خلق مدرسه یادگیرنده هدف: بهسازی آموزش،معلم وفرایند غنی سازی  یادگیری به مثابه راهبردی برای هویت سازی و امنیت ملی</vt:lpstr>
      <vt:lpstr>        اصول:  1-اصل یادگیری سازمانی (در کنار یادگیری فردی وتیمی)،یادگیری سازمانی آغاز بهسازی آموزش است  2-اصل پذیرش درس پژوهی به عنوان فرهنگ کار تیمی نه صرفا یک تکنیک (دستوری وبخشنامه ای نیست) </vt:lpstr>
      <vt:lpstr>3-اصل تولید و به کارگیری دانش حرفه ای (پژوهش عملی و مشارکتی در مدرسه)  4-اصل تبدیل مدارس ازجایی برای آموزش به مکانی برای یادگیری (تبدیل یاددهنده به یادگیرنده)  5-اصل تفکر سیستمی وتفکر انتقادی</vt:lpstr>
      <vt:lpstr> 6-اصل همدلی و همیاری درکنار همکاری  7-اصل باور به کار تیمی  8-اصل بهسازی معلمان نه جشنواره تدریس(درس پژوهی جشنواره  تدریس نیست)  9-اصل احساس نیاز به یادگیری (رد این تصور غلط که معلم هر آنچه نیاز دارد قبلا یاد گرفته است)</vt:lpstr>
      <vt:lpstr>      رویکرد   *اهمیت رویکرد   - رویکرد یافتنی وساختنی است نه وارد کردنی  - فرایندی وارگانیک است نه مکانیکی و دستوری   - پرواز را بیاموز،پرنده رفتنی است </vt:lpstr>
      <vt:lpstr>        1-توجه به آموزش (یاددهی)ویادگیری به عنوان یک فرایند   - الگوی مواجه عمدی معلم وشاگرد در یک فضای آموزشی به منظور تحقق اهداف(مهرمحمدی1392)  - طراحی وصحنه پردازی یادگیری (گفتگوی فکورانه با موقعیت ) (آرانی 1395)  - خلق موقعیت جهت کسب شایستگی ها (با تاکید بر شایستگی ها ی مهارت تفکر ،زندگی ،کارافرینی (توام با اخلاق وایمان)</vt:lpstr>
      <vt:lpstr>2-اتخاذ رویکرد تلفیقی ودرهم تنیده در فرایند یاددهی یادگیری (کاوشگری ،تعاملی وانتقالی)  3-جدایی ناپذیری آموزش وارزشیابی (به ویژه ارزشیابی فرایندی وعملکردی)  4-درس پژوهی به عنوان مدل ضمن خدمت مدرسه محور</vt:lpstr>
      <vt:lpstr>5-بهبود مهارت های معلمی در چهار بعد(با خود،با دانش آموز،با معلمان با اولیا) (خود بهبودی خود نوسازی ،خودگردانی ،خود ارزیابی و...)  6-باور به بازبینی الگوهای ذهنی (ایجاد محیط سازنده و... که از طریق آنها افراد بتوانند با آموختن از خودودیگران ،امکان بازبینی ،باز اندیشی ،بهسازی وتوسعه مستمرالگوهای ذهنی خویش را فراهم می آورد</vt:lpstr>
      <vt:lpstr>-انسان با تصویرهای ذهنی خود ، واقعیت های خارج از ذهن خویش راتفسیر می کند،اغلب آن ها رایقینی می پنداردو براساس آن تصمیم میگیرد (انگونه عمل می کند که می اندیشد)  8-باور به بازاندیشی عمل:دانشی که می تواند به توسعه مهارت های بازبینی و بازاندیشی پیش فرض های ذهنی عمل کند و زمینه ی تغییر واثربخشی آن را فراهم آورد علم عمل است)</vt:lpstr>
      <vt:lpstr>9-جستارورزی  در تفکر راهبردی  -تفکر راهبردی از باز اندیشی عمل وبررسی نحوه مواجه با چالشی شروع  می شود  -بدون تفکر راهبردی تحول آغاز نمی شود</vt:lpstr>
      <vt:lpstr>راهبردها واقدامات  1-اقدامات عمومی  -آشنایی معلمان وکارکنان باماهیت وفرایند درس پژوهی  -فرصت مشارکت معلمان در فرایند تصمیم سازی</vt:lpstr>
      <vt:lpstr>-گردهمایی ودورهمی های رسمی وغیر رسمی جهت گفتگو  -مسئولیت دادن معلمان در اجرای فعالیت های مدرسه(تشکیل کارگروه های مختلف)  -ایجاد شبکه های ارتباطی جهت سهیم شدن در ایده ها وتجربه ها  -فرصت ارایه گزارش تجارب علمی در مدرسه - و....</vt:lpstr>
      <vt:lpstr>          2-اقدامات تخصصی  1-تشکیل کمیته پژوهشی در مدرسه  2-شناسایی و اولویت بندی مسائل(در فرایند آموزش ویادگیری و...)  3-دسته بندی روش انجام پژوهش در خصوص مسائل</vt:lpstr>
      <vt:lpstr>-جلسات کارشناسی (شورای معلمان و....)  -اقدام پژوهی (هر معلم خودش)  -درس پژوهی (به صورت تیمی)</vt:lpstr>
      <vt:lpstr>4-تعیین گروه درس پژوه (گروه یا گروهها)  5-هماهنگی  در تشکیل گروه جهت طراحی ،اجرا،بازبینی و....  6-ارایه گزارش در مدرسه از نتایج کار ویادگیری حرفه ای وتعمیم آن توسط هر معلم در کلاس </vt:lpstr>
      <vt:lpstr>3-اولویت ها جهت درس پژوهی درمدارس - راهبردهای تدریس با تأکید بر برنامه درسی ملی،مطالعات مغز و... - یادگیری معکوس -ارزشیابی فرایندی و عملکردی - کاربرد هوش چندگانه در یادگیری - تحلیل هوش ها جهت هدایت تحصیلی - درهم تنیده بودن تدریس با راهنمایی ومشاوره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چشم انداز: خلق مدرسه یادگیرنده هدف: بهسازی آموزش،معلم وفرایند غنی سازی یادگیری به مثابه راهبردی برای هویت سازی و امنیت ملی                  </dc:title>
  <dc:creator>CafeLoad3</dc:creator>
  <cp:lastModifiedBy>hadi</cp:lastModifiedBy>
  <cp:revision>43</cp:revision>
  <dcterms:created xsi:type="dcterms:W3CDTF">2016-11-30T16:39:46Z</dcterms:created>
  <dcterms:modified xsi:type="dcterms:W3CDTF">2016-12-03T05:04:45Z</dcterms:modified>
</cp:coreProperties>
</file>